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61" r:id="rId4"/>
    <p:sldId id="263" r:id="rId5"/>
    <p:sldId id="274" r:id="rId6"/>
    <p:sldId id="262" r:id="rId7"/>
    <p:sldId id="275" r:id="rId8"/>
    <p:sldId id="276" r:id="rId9"/>
    <p:sldId id="282" r:id="rId10"/>
    <p:sldId id="280" r:id="rId11"/>
    <p:sldId id="269" r:id="rId12"/>
    <p:sldId id="278" r:id="rId13"/>
    <p:sldId id="277" r:id="rId14"/>
    <p:sldId id="279" r:id="rId15"/>
    <p:sldId id="283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05"/>
    <a:srgbClr val="FF99CC"/>
    <a:srgbClr val="E4E9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62" autoAdjust="0"/>
    <p:restoredTop sz="78101" autoAdjust="0"/>
  </p:normalViewPr>
  <p:slideViewPr>
    <p:cSldViewPr snapToGrid="0">
      <p:cViewPr varScale="1">
        <p:scale>
          <a:sx n="53" d="100"/>
          <a:sy n="53" d="100"/>
        </p:scale>
        <p:origin x="960" y="4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76497-AA7D-4614-8A35-497A5F34F48D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27971-89AB-42ED-83F6-AEFFBADA52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00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336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576 </a:t>
            </a:r>
            <a:r>
              <a:rPr lang="en-US" dirty="0" err="1"/>
              <a:t>cal</a:t>
            </a:r>
            <a:endParaRPr lang="en-US" dirty="0"/>
          </a:p>
          <a:p>
            <a:r>
              <a:rPr lang="vi-VN" dirty="0"/>
              <a:t>57</a:t>
            </a:r>
            <a:r>
              <a:rPr lang="en-US" dirty="0"/>
              <a:t>3,37</a:t>
            </a:r>
            <a:r>
              <a:rPr lang="vi-VN" dirty="0"/>
              <a:t> cal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378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8 008 800</a:t>
            </a:r>
            <a:r>
              <a:rPr lang="en-US" baseline="0" dirty="0"/>
              <a:t> J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7803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603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3,64.10</a:t>
            </a:r>
            <a:r>
              <a:rPr lang="en-US" baseline="30000" dirty="0"/>
              <a:t>-3</a:t>
            </a:r>
            <a:r>
              <a:rPr lang="en-US" dirty="0"/>
              <a:t> kg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24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1,035.10</a:t>
            </a:r>
            <a:r>
              <a:rPr lang="en-US" baseline="30000" dirty="0"/>
              <a:t>10</a:t>
            </a:r>
            <a:r>
              <a:rPr lang="en-US" dirty="0"/>
              <a:t> 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295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6 800 000 + 8 360 000 + 46 000 000 = 61 160 000 J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27971-89AB-42ED-83F6-AEFFBADA522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396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10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53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961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192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142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182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62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718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246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121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74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51FA6-7021-49BB-A271-00A0023FAB98}" type="datetimeFigureOut">
              <a:rPr lang="en-US" smtClean="0"/>
              <a:t>13-Apr-17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823C6-9309-40E3-875C-B169044FBF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53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thuvienvatly.com/tai-lieu/neohacker/sgk-vat-ly-10/Data/images/ScreenHunter_10%20Jul.%2019%2011.47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205" y="961644"/>
            <a:ext cx="11631206" cy="407652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SỰ CHUYỂN THỂ </a:t>
            </a:r>
            <a:b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CỦA CÁC CHẤT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68640" y="6217920"/>
            <a:ext cx="4023360" cy="640080"/>
          </a:xfrm>
        </p:spPr>
        <p:txBody>
          <a:bodyPr/>
          <a:lstStyle/>
          <a:p>
            <a:r>
              <a:rPr lang="en-US" dirty="0"/>
              <a:t>GV: </a:t>
            </a:r>
            <a:r>
              <a:rPr lang="en-US" dirty="0" err="1"/>
              <a:t>Nguyễn</a:t>
            </a:r>
            <a:r>
              <a:rPr lang="en-US" dirty="0"/>
              <a:t> Thanh </a:t>
            </a:r>
            <a:r>
              <a:rPr lang="en-US" dirty="0" err="1"/>
              <a:t>Tú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514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ScreenHunter_09%20J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584" y="550319"/>
            <a:ext cx="8839883" cy="6222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065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84" y="407691"/>
            <a:ext cx="3618053" cy="1325563"/>
          </a:xfrm>
        </p:spPr>
        <p:txBody>
          <a:bodyPr/>
          <a:lstStyle/>
          <a:p>
            <a:r>
              <a:rPr lang="vi-VN" dirty="0"/>
              <a:t>Sự nóng chảy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http://thuvienvatly.com/tai-lieu/neohacker/sgk-vat-ly-10/Data/images/ScreenHunter_10%20Jul.%2019%2011.4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432" y="153273"/>
            <a:ext cx="8200723" cy="6334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7844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695" y="576823"/>
            <a:ext cx="11367641" cy="5696262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de-DE" sz="4400" i="1" dirty="0"/>
              <a:t>Mỗi chất rắn kết tinh (ứng với một cấu trúc tinh thể) có một nhiệt độ nóng chảy không đổi xác định ở mỗi áp suất cho trước. </a:t>
            </a:r>
            <a:endParaRPr lang="en-US" sz="4400" dirty="0"/>
          </a:p>
          <a:p>
            <a:pPr>
              <a:lnSpc>
                <a:spcPct val="150000"/>
              </a:lnSpc>
            </a:pPr>
            <a:r>
              <a:rPr lang="de-DE" sz="4400" i="1" dirty="0"/>
              <a:t>Các chất rắn vô định hình (thủy tinh, nhựa dẻo, sáp nến,...) không có nhiệt độ nóng chảy xác định.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311587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7179310"/>
              </p:ext>
            </p:extLst>
          </p:nvPr>
        </p:nvGraphicFramePr>
        <p:xfrm>
          <a:off x="838200" y="0"/>
          <a:ext cx="10374443" cy="67299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79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4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803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Chất rắn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vi-VN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vi-VN" sz="3200" baseline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độ nóng chảy</a:t>
                      </a:r>
                      <a:endParaRPr lang="vi-VN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de-DE" sz="3200" baseline="-25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de-DE" sz="32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C)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57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Niken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Sắt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Thép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Đồng đỏ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Vàng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Bạc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Nhôm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Chì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Thiếc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Nước đá</a:t>
                      </a:r>
                      <a:endParaRPr lang="en-US" sz="28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1 452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1 530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1 300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1 083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1 063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960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659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32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8314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5771" y="1255937"/>
            <a:ext cx="9230585" cy="29829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vi-VN" sz="19900" i="1" dirty="0">
                <a:solidFill>
                  <a:srgbClr val="FF0000"/>
                </a:solidFill>
                <a:cs typeface="Times New Roman" panose="02020603050405020304" pitchFamily="18" charset="0"/>
              </a:rPr>
              <a:t>Q</a:t>
            </a:r>
            <a:r>
              <a:rPr lang="vi-VN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de-DE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</a:t>
            </a:r>
            <a:r>
              <a:rPr lang="vi-VN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19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2549" y="4108453"/>
            <a:ext cx="11625072" cy="26448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sz="3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de-DE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vi-VN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de-DE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nhiệt nóng chảy riêng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vi-VN" sz="3800" i="1" dirty="0">
                <a:latin typeface="+mn-lt"/>
                <a:cs typeface="Times New Roman" panose="02020603050405020304" pitchFamily="18" charset="0"/>
              </a:rPr>
              <a:t>Q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vi-VN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de-DE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]:</a:t>
            </a:r>
            <a:r>
              <a:rPr lang="de-DE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800" i="1" dirty="0">
                <a:cs typeface="Times New Roman" panose="02020603050405020304" pitchFamily="18" charset="0"/>
              </a:rPr>
              <a:t>nhiệt nóng chảy: nhiệt </a:t>
            </a:r>
            <a:r>
              <a:rPr lang="vi-VN" sz="3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lượng cung cấp cho vật có khối lượng m [kg] để chuyển hoàn toàn từ rắn sang lỏng </a:t>
            </a:r>
            <a:endParaRPr lang="en-US" sz="3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7352" y="380819"/>
            <a:ext cx="34836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i="1" dirty="0">
                <a:solidFill>
                  <a:srgbClr val="7030A0"/>
                </a:solidFill>
                <a:cs typeface="Times New Roman" panose="02020603050405020304" pitchFamily="18" charset="0"/>
              </a:rPr>
              <a:t>N</a:t>
            </a:r>
            <a:r>
              <a:rPr lang="vi-VN" sz="3600" i="1" dirty="0">
                <a:solidFill>
                  <a:srgbClr val="7030A0"/>
                </a:solidFill>
                <a:cs typeface="Times New Roman" panose="02020603050405020304" pitchFamily="18" charset="0"/>
              </a:rPr>
              <a:t>hiệt nóng chảy</a:t>
            </a:r>
            <a:endParaRPr lang="en-US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03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053816"/>
              </p:ext>
            </p:extLst>
          </p:nvPr>
        </p:nvGraphicFramePr>
        <p:xfrm>
          <a:off x="2473961" y="177801"/>
          <a:ext cx="7101839" cy="6350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07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4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37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Chất rắn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solidFill>
                            <a:srgbClr val="FF0000"/>
                          </a:solidFill>
                          <a:effectLst/>
                          <a:sym typeface="Symbol" panose="05050102010706020507" pitchFamily="18" charset="2"/>
                        </a:rPr>
                        <a:t></a:t>
                      </a:r>
                      <a:r>
                        <a:rPr lang="de-DE" sz="4400" dirty="0">
                          <a:effectLst/>
                        </a:rPr>
                        <a:t> (J/kg)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562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Nước đá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Nhôm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Sắt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Chì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Bạc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Vàng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Thiếc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3,33.10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3,97.10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2,72.10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0,25.10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0,88.10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0,64.10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4400" dirty="0">
                          <a:effectLst/>
                        </a:rPr>
                        <a:t>0,59.10</a:t>
                      </a:r>
                      <a:r>
                        <a:rPr lang="de-DE" sz="4400" baseline="30000" dirty="0">
                          <a:effectLst/>
                        </a:rPr>
                        <a:t>5</a:t>
                      </a:r>
                      <a:endParaRPr lang="en-US" sz="4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941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095" y="812759"/>
            <a:ext cx="11367641" cy="3233177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vi-VN" sz="4400" dirty="0"/>
              <a:t> 	Một lượng vàng cần cung cấp nhiệt lượng bao nhiêu calo để chuyển hoàn toàn từ thể rắn sang lỏng</a:t>
            </a:r>
            <a:r>
              <a:rPr lang="en-US" sz="4400" dirty="0"/>
              <a:t> ở </a:t>
            </a:r>
            <a:r>
              <a:rPr lang="en-US" sz="4400" dirty="0" err="1"/>
              <a:t>nhiệt</a:t>
            </a:r>
            <a:r>
              <a:rPr lang="en-US" sz="4400" dirty="0"/>
              <a:t> </a:t>
            </a:r>
            <a:r>
              <a:rPr lang="en-US" sz="4400" err="1"/>
              <a:t>độ</a:t>
            </a:r>
            <a:r>
              <a:rPr lang="en-US" sz="4400"/>
              <a:t> </a:t>
            </a:r>
            <a:r>
              <a:rPr lang="de-DE" sz="4400" i="1"/>
              <a:t>nóng chảy</a:t>
            </a:r>
            <a:r>
              <a:rPr lang="en-US" sz="4400"/>
              <a:t> </a:t>
            </a:r>
            <a:r>
              <a:rPr lang="en-US" sz="4400" dirty="0" err="1"/>
              <a:t>của</a:t>
            </a:r>
            <a:r>
              <a:rPr lang="en-US" sz="4400" dirty="0"/>
              <a:t> </a:t>
            </a:r>
            <a:r>
              <a:rPr lang="en-US" sz="4400" dirty="0" err="1"/>
              <a:t>nó</a:t>
            </a:r>
            <a:r>
              <a:rPr lang="vi-VN" sz="4400" dirty="0"/>
              <a:t>?</a:t>
            </a:r>
            <a:endParaRPr lang="en-US" sz="4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2295" y="143178"/>
            <a:ext cx="1961005" cy="867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 dirty="0">
                <a:solidFill>
                  <a:schemeClr val="accent1">
                    <a:lumMod val="75000"/>
                  </a:schemeClr>
                </a:solidFill>
              </a:rPr>
              <a:t>VD 01</a:t>
            </a:r>
            <a:endParaRPr 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747000" y="4243645"/>
            <a:ext cx="4237736" cy="16165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 dirty="0"/>
              <a:t> 1 lượng = 37,5 g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 dirty="0"/>
              <a:t>1 J = 0,24 cal </a:t>
            </a:r>
            <a:endParaRPr lang="en-US" sz="4400" dirty="0"/>
          </a:p>
        </p:txBody>
      </p:sp>
      <p:pic>
        <p:nvPicPr>
          <p:cNvPr id="1026" name="Picture 2" descr="http://res.vtc.vn/media/vtcnews/2012/11/13/9_1.jpg.0.570.cach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119" y="3766597"/>
            <a:ext cx="3934513" cy="309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872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3314" y="0"/>
            <a:ext cx="1812402" cy="755902"/>
          </a:xfrm>
        </p:spPr>
        <p:txBody>
          <a:bodyPr>
            <a:normAutofit/>
          </a:bodyPr>
          <a:lstStyle/>
          <a:p>
            <a:r>
              <a:rPr lang="en-US" sz="3200"/>
              <a:t>Nhiệt độ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2905245" y="486137"/>
            <a:ext cx="0" cy="620757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419109" y="6192456"/>
            <a:ext cx="6933235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/>
          </p:cNvSpPr>
          <p:nvPr/>
        </p:nvSpPr>
        <p:spPr>
          <a:xfrm>
            <a:off x="9243349" y="6102098"/>
            <a:ext cx="1812402" cy="755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/>
              <a:t>Thời gian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905245" y="4502552"/>
            <a:ext cx="1099596" cy="14468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004840" y="4502552"/>
            <a:ext cx="111117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296628" y="2164466"/>
            <a:ext cx="111117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5116010" y="2164466"/>
            <a:ext cx="1180618" cy="233808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7407797" y="755902"/>
            <a:ext cx="1099596" cy="144683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887883" y="4502552"/>
            <a:ext cx="1111170" cy="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887883" y="2164466"/>
            <a:ext cx="3383280" cy="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 txBox="1">
            <a:spLocks/>
          </p:cNvSpPr>
          <p:nvPr/>
        </p:nvSpPr>
        <p:spPr>
          <a:xfrm>
            <a:off x="1243314" y="4124601"/>
            <a:ext cx="1580908" cy="755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200"/>
              <a:t>0 </a:t>
            </a:r>
            <a:r>
              <a:rPr lang="en-US" sz="3200" baseline="30000"/>
              <a:t>o</a:t>
            </a:r>
            <a:r>
              <a:rPr lang="en-US" sz="3200"/>
              <a:t>C</a:t>
            </a: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1281510" y="1824787"/>
            <a:ext cx="1580908" cy="7559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200"/>
              <a:t>100 </a:t>
            </a:r>
            <a:r>
              <a:rPr lang="en-US" sz="3200" baseline="30000"/>
              <a:t>o</a:t>
            </a:r>
            <a:r>
              <a:rPr lang="en-US" sz="3200"/>
              <a:t>C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678584" y="1028373"/>
            <a:ext cx="1395713" cy="7559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>
                <a:solidFill>
                  <a:srgbClr val="FF0000"/>
                </a:solidFill>
              </a:rPr>
              <a:t>H</a:t>
            </a:r>
            <a:r>
              <a:rPr lang="en-US" sz="5400" b="1" baseline="-25000">
                <a:solidFill>
                  <a:srgbClr val="FF0000"/>
                </a:solidFill>
              </a:rPr>
              <a:t>2</a:t>
            </a:r>
            <a:r>
              <a:rPr lang="en-US" sz="5400" b="1">
                <a:solidFill>
                  <a:srgbClr val="FF0000"/>
                </a:solidFill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212106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818" y="576822"/>
            <a:ext cx="11467813" cy="396045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vi-VN" sz="4000" dirty="0"/>
              <a:t> 	</a:t>
            </a:r>
            <a:r>
              <a:rPr lang="de-DE" sz="4000" dirty="0"/>
              <a:t>Tính nhiệt lượng cần cung cấp cho 12 kg nước đá ở 0</a:t>
            </a:r>
            <a:r>
              <a:rPr lang="de-DE" sz="4000" baseline="30000" dirty="0"/>
              <a:t>o</a:t>
            </a:r>
            <a:r>
              <a:rPr lang="de-DE" sz="4000" dirty="0"/>
              <a:t>C để nó chuyển thành nước ở 80</a:t>
            </a:r>
            <a:r>
              <a:rPr lang="de-DE" sz="4000" baseline="30000" dirty="0"/>
              <a:t>o</a:t>
            </a:r>
            <a:r>
              <a:rPr lang="de-DE" sz="4000" dirty="0"/>
              <a:t>C. Nhiệt nóng chảy riêng của nước đá </a:t>
            </a:r>
            <a:r>
              <a:rPr lang="de-DE" sz="4000"/>
              <a:t>là 3,33.10</a:t>
            </a:r>
            <a:r>
              <a:rPr lang="de-DE" sz="4000" baseline="30000"/>
              <a:t>5</a:t>
            </a:r>
            <a:r>
              <a:rPr lang="de-DE" sz="4000"/>
              <a:t> </a:t>
            </a:r>
            <a:r>
              <a:rPr lang="de-DE" sz="4000" dirty="0"/>
              <a:t>J/kg và nhiệt dung riêng của nước là 4180 J/(kg.K).</a:t>
            </a:r>
            <a:endParaRPr lang="en-US" sz="40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2295" y="143178"/>
            <a:ext cx="1961005" cy="867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 dirty="0">
                <a:solidFill>
                  <a:schemeClr val="accent1">
                    <a:lumMod val="75000"/>
                  </a:schemeClr>
                </a:solidFill>
              </a:rPr>
              <a:t>VD 0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pic>
        <p:nvPicPr>
          <p:cNvPr id="2050" name="Picture 2" descr="http://images.alobacsi.vn/Images/Uploaded/Share/2014/07/27/Do-vat-nhanh-lanh-khi-de-duoi-khay-da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736" y="4680411"/>
            <a:ext cx="2879456" cy="217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14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Vat Ly 10 SGK hinh 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501" y="1"/>
            <a:ext cx="8138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381000"/>
            <a:ext cx="32271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4800" dirty="0"/>
              <a:t>Sự bay hơi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522350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0150" y="690452"/>
            <a:ext cx="9230585" cy="29829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vi-VN" sz="19900" i="1" dirty="0">
                <a:solidFill>
                  <a:srgbClr val="FF0000"/>
                </a:solidFill>
                <a:cs typeface="Times New Roman" panose="02020603050405020304" pitchFamily="18" charset="0"/>
              </a:rPr>
              <a:t>Q</a:t>
            </a:r>
            <a:r>
              <a:rPr lang="vi-VN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de-DE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</a:t>
            </a:r>
            <a:r>
              <a:rPr lang="vi-VN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</a:t>
            </a:r>
            <a:r>
              <a:rPr lang="vi-VN" sz="199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19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67045" y="3536066"/>
            <a:ext cx="11205971" cy="34747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</a:t>
            </a:r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i="1" dirty="0">
                <a:cs typeface="Times New Roman" panose="02020603050405020304" pitchFamily="18" charset="0"/>
              </a:rPr>
              <a:t>nhiệt hóa hơi riêng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vi-VN" i="1" dirty="0">
                <a:latin typeface="+mn-lt"/>
                <a:cs typeface="Times New Roman" panose="02020603050405020304" pitchFamily="18" charset="0"/>
              </a:rPr>
              <a:t>Q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de-DE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]:</a:t>
            </a:r>
            <a:r>
              <a:rPr lang="de-D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nhiệt hóa hơi: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nhiệt lượng đã cung cấp cho  chất lỏng có khối lượng m [kg] để chuyển hoàn toàn từ lỏng sang khí.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7045" y="336509"/>
            <a:ext cx="31117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hiệt hóa hơi</a:t>
            </a:r>
            <a:endParaRPr 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159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7733405"/>
              </p:ext>
            </p:extLst>
          </p:nvPr>
        </p:nvGraphicFramePr>
        <p:xfrm>
          <a:off x="1879600" y="365125"/>
          <a:ext cx="8191500" cy="57622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0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1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404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Chất lỏng</a:t>
                      </a: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solidFill>
                            <a:srgbClr val="FF0000"/>
                          </a:solidFill>
                          <a:effectLst/>
                        </a:rPr>
                        <a:t>L</a:t>
                      </a:r>
                      <a:r>
                        <a:rPr lang="de-DE" sz="5400" dirty="0">
                          <a:effectLst/>
                        </a:rPr>
                        <a:t> (J/kg)</a:t>
                      </a: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85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Nước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Amôniac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Rượu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Ête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Thủy ngân</a:t>
                      </a: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2,3.10</a:t>
                      </a:r>
                      <a:r>
                        <a:rPr lang="de-DE" sz="5400" baseline="30000" dirty="0">
                          <a:effectLst/>
                        </a:rPr>
                        <a:t>6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1,4.10</a:t>
                      </a:r>
                      <a:r>
                        <a:rPr lang="de-DE" sz="5400" baseline="30000" dirty="0">
                          <a:effectLst/>
                        </a:rPr>
                        <a:t>6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0,9.10</a:t>
                      </a:r>
                      <a:r>
                        <a:rPr lang="de-DE" sz="5400" baseline="30000" dirty="0">
                          <a:effectLst/>
                        </a:rPr>
                        <a:t>6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0,4.10</a:t>
                      </a:r>
                      <a:r>
                        <a:rPr lang="de-DE" sz="5400" baseline="30000" dirty="0">
                          <a:effectLst/>
                        </a:rPr>
                        <a:t>6</a:t>
                      </a:r>
                      <a:endParaRPr lang="en-US" sz="48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031230" algn="l"/>
                        </a:tabLst>
                      </a:pPr>
                      <a:r>
                        <a:rPr lang="de-DE" sz="5400" dirty="0">
                          <a:effectLst/>
                        </a:rPr>
                        <a:t>0,3.10</a:t>
                      </a:r>
                      <a:r>
                        <a:rPr lang="de-DE" sz="5400" baseline="30000" dirty="0">
                          <a:effectLst/>
                        </a:rPr>
                        <a:t>6</a:t>
                      </a:r>
                      <a:endParaRPr lang="en-US" sz="4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90402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7095" y="1010468"/>
            <a:ext cx="11270105" cy="459168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vi-VN" sz="4400" dirty="0"/>
              <a:t> 	Phải cung cấp 2 kcal để hóa hơi hoàn toàn một lượng nước từ lỏng thành khí</a:t>
            </a:r>
            <a:r>
              <a:rPr lang="en-US" sz="4400" dirty="0"/>
              <a:t> ở 100</a:t>
            </a:r>
            <a:r>
              <a:rPr lang="en-US" sz="4400" baseline="30000" dirty="0"/>
              <a:t>o</a:t>
            </a:r>
            <a:r>
              <a:rPr lang="en-US" sz="4400" dirty="0"/>
              <a:t>C</a:t>
            </a:r>
            <a:r>
              <a:rPr lang="vi-VN" sz="4400"/>
              <a:t>. </a:t>
            </a:r>
            <a:endParaRPr lang="en-US" sz="4400"/>
          </a:p>
          <a:p>
            <a:pPr marL="0" indent="0">
              <a:lnSpc>
                <a:spcPct val="150000"/>
              </a:lnSpc>
              <a:buNone/>
            </a:pPr>
            <a:r>
              <a:rPr lang="vi-VN" sz="4400"/>
              <a:t>Khối </a:t>
            </a:r>
            <a:r>
              <a:rPr lang="vi-VN" sz="4400" dirty="0"/>
              <a:t>lượng của khối nước đó là bao </a:t>
            </a:r>
            <a:r>
              <a:rPr lang="vi-VN" sz="4400"/>
              <a:t>nhiêu?</a:t>
            </a:r>
            <a:endParaRPr lang="en-US" sz="4400"/>
          </a:p>
          <a:p>
            <a:pPr marL="0" indent="0">
              <a:lnSpc>
                <a:spcPct val="150000"/>
              </a:lnSpc>
              <a:buNone/>
            </a:pPr>
            <a:r>
              <a:rPr lang="de-DE" sz="4400">
                <a:latin typeface="Arial" panose="020B0604020202020204" pitchFamily="34" charset="0"/>
                <a:cs typeface="Arial" panose="020B0604020202020204" pitchFamily="34" charset="0"/>
              </a:rPr>
              <a:t>Nhiệt hóa hơi riêng của nước là 2,3.10</a:t>
            </a:r>
            <a:r>
              <a:rPr lang="de-DE" sz="4400" baseline="3000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de-DE" sz="4400">
                <a:latin typeface="Arial" panose="020B0604020202020204" pitchFamily="34" charset="0"/>
                <a:cs typeface="Arial" panose="020B0604020202020204" pitchFamily="34" charset="0"/>
              </a:rPr>
              <a:t> J/kg.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4400" dirty="0"/>
          </a:p>
          <a:p>
            <a:pPr marL="0" indent="0">
              <a:lnSpc>
                <a:spcPct val="150000"/>
              </a:lnSpc>
              <a:buNone/>
            </a:pPr>
            <a:endParaRPr lang="en-US" sz="4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2295" y="143178"/>
            <a:ext cx="1961005" cy="867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 dirty="0">
                <a:solidFill>
                  <a:schemeClr val="accent1">
                    <a:lumMod val="75000"/>
                  </a:schemeClr>
                </a:solidFill>
              </a:rPr>
              <a:t>VD 0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866460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138" y="1189017"/>
            <a:ext cx="11366338" cy="5258081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en-US" sz="4400" dirty="0"/>
              <a:t>       </a:t>
            </a:r>
            <a:r>
              <a:rPr lang="en-US" sz="4400" dirty="0" err="1"/>
              <a:t>Xác</a:t>
            </a:r>
            <a:r>
              <a:rPr lang="en-US" sz="4400" dirty="0"/>
              <a:t> </a:t>
            </a:r>
            <a:r>
              <a:rPr lang="en-US" sz="4400" dirty="0" err="1"/>
              <a:t>định</a:t>
            </a:r>
            <a:r>
              <a:rPr lang="en-US" sz="4400" dirty="0"/>
              <a:t> </a:t>
            </a:r>
            <a:r>
              <a:rPr lang="en-US" sz="4400" dirty="0" err="1"/>
              <a:t>lượng</a:t>
            </a:r>
            <a:r>
              <a:rPr lang="en-US" sz="4400" dirty="0"/>
              <a:t> </a:t>
            </a:r>
            <a:r>
              <a:rPr lang="en-US" sz="4400" dirty="0" err="1"/>
              <a:t>nhiệt</a:t>
            </a:r>
            <a:r>
              <a:rPr lang="en-US" sz="4400" dirty="0"/>
              <a:t> </a:t>
            </a:r>
            <a:r>
              <a:rPr lang="en-US" sz="4400" dirty="0" err="1"/>
              <a:t>tối</a:t>
            </a:r>
            <a:r>
              <a:rPr lang="en-US" sz="4400" dirty="0"/>
              <a:t> </a:t>
            </a:r>
            <a:r>
              <a:rPr lang="en-US" sz="4400" dirty="0" err="1"/>
              <a:t>thiểu</a:t>
            </a:r>
            <a:r>
              <a:rPr lang="en-US" sz="4400" dirty="0"/>
              <a:t> </a:t>
            </a:r>
            <a:r>
              <a:rPr lang="en-US" sz="4400" dirty="0" err="1"/>
              <a:t>để</a:t>
            </a:r>
            <a:r>
              <a:rPr lang="en-US" sz="4400" dirty="0"/>
              <a:t> </a:t>
            </a:r>
            <a:r>
              <a:rPr lang="en-US" sz="4400" dirty="0" err="1"/>
              <a:t>làm</a:t>
            </a:r>
            <a:r>
              <a:rPr lang="en-US" sz="4400" dirty="0"/>
              <a:t> </a:t>
            </a:r>
            <a:r>
              <a:rPr lang="en-US" sz="4400" dirty="0" err="1"/>
              <a:t>bốc</a:t>
            </a:r>
            <a:r>
              <a:rPr lang="en-US" sz="4400" dirty="0"/>
              <a:t> </a:t>
            </a:r>
            <a:r>
              <a:rPr lang="en-US" sz="4400" dirty="0" err="1"/>
              <a:t>hơi</a:t>
            </a:r>
            <a:r>
              <a:rPr lang="en-US" sz="4400" dirty="0"/>
              <a:t> 4 500 </a:t>
            </a:r>
            <a:r>
              <a:rPr lang="en-US" sz="4400" dirty="0" err="1"/>
              <a:t>lít</a:t>
            </a:r>
            <a:r>
              <a:rPr lang="en-US" sz="4400" dirty="0"/>
              <a:t> </a:t>
            </a:r>
            <a:r>
              <a:rPr lang="en-US" sz="4400" dirty="0" err="1"/>
              <a:t>nước</a:t>
            </a:r>
            <a:r>
              <a:rPr lang="en-US" sz="4400" dirty="0"/>
              <a:t> ở 100 </a:t>
            </a:r>
            <a:r>
              <a:rPr lang="en-US" sz="4400" baseline="30000" dirty="0" err="1"/>
              <a:t>o</a:t>
            </a:r>
            <a:r>
              <a:rPr lang="en-US" sz="4400" dirty="0" err="1"/>
              <a:t>C.</a:t>
            </a:r>
            <a:r>
              <a:rPr lang="en-US" sz="4400" dirty="0"/>
              <a:t> 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sz="4400" dirty="0" err="1"/>
              <a:t>Khối</a:t>
            </a:r>
            <a:r>
              <a:rPr lang="en-US" sz="4400" dirty="0"/>
              <a:t> </a:t>
            </a:r>
            <a:r>
              <a:rPr lang="en-US" sz="4400" dirty="0" err="1"/>
              <a:t>lượng</a:t>
            </a:r>
            <a:r>
              <a:rPr lang="en-US" sz="4400" dirty="0"/>
              <a:t> </a:t>
            </a:r>
            <a:r>
              <a:rPr lang="en-US" sz="4400" dirty="0" err="1"/>
              <a:t>riêng</a:t>
            </a:r>
            <a:r>
              <a:rPr lang="en-US" sz="4400" dirty="0"/>
              <a:t> </a:t>
            </a:r>
            <a:r>
              <a:rPr lang="en-US" sz="4400" dirty="0" err="1"/>
              <a:t>của</a:t>
            </a:r>
            <a:r>
              <a:rPr lang="en-US" sz="4400" dirty="0"/>
              <a:t> </a:t>
            </a:r>
            <a:r>
              <a:rPr lang="en-US" sz="4400" dirty="0" err="1"/>
              <a:t>nước</a:t>
            </a:r>
            <a:r>
              <a:rPr lang="en-US" sz="4400" dirty="0"/>
              <a:t> </a:t>
            </a:r>
            <a:r>
              <a:rPr lang="en-US" sz="4400" dirty="0" err="1"/>
              <a:t>là</a:t>
            </a:r>
            <a:r>
              <a:rPr lang="en-US" sz="4400" dirty="0"/>
              <a:t> </a:t>
            </a:r>
            <a:r>
              <a:rPr lang="en-US" sz="4400" i="1" dirty="0"/>
              <a:t>D</a:t>
            </a:r>
            <a:r>
              <a:rPr lang="en-US" sz="4400" dirty="0"/>
              <a:t> = 1 kg/L.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4400" dirty="0">
                <a:cs typeface="Arial" panose="020B0604020202020204" pitchFamily="34" charset="0"/>
              </a:rPr>
              <a:t>Nhiệt hóa hơi riêng của nước là 2,3.10</a:t>
            </a:r>
            <a:r>
              <a:rPr lang="de-DE" sz="4400" baseline="30000" dirty="0">
                <a:cs typeface="Arial" panose="020B0604020202020204" pitchFamily="34" charset="0"/>
              </a:rPr>
              <a:t>6</a:t>
            </a:r>
            <a:r>
              <a:rPr lang="de-DE" sz="4400" dirty="0">
                <a:cs typeface="Arial" panose="020B0604020202020204" pitchFamily="34" charset="0"/>
              </a:rPr>
              <a:t> J/kg.</a:t>
            </a:r>
          </a:p>
          <a:p>
            <a:pPr marL="0" lvl="0" indent="0">
              <a:lnSpc>
                <a:spcPct val="150000"/>
              </a:lnSpc>
              <a:buNone/>
            </a:pPr>
            <a:endParaRPr lang="en-US" sz="4400" dirty="0"/>
          </a:p>
          <a:p>
            <a:pPr>
              <a:lnSpc>
                <a:spcPct val="150000"/>
              </a:lnSpc>
            </a:pPr>
            <a:endParaRPr lang="en-US" sz="4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2295" y="143178"/>
            <a:ext cx="1961005" cy="867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>
                <a:solidFill>
                  <a:schemeClr val="accent1">
                    <a:lumMod val="75000"/>
                  </a:schemeClr>
                </a:solidFill>
              </a:rPr>
              <a:t>VD 0</a:t>
            </a:r>
            <a:r>
              <a:rPr lang="en-US" sz="440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US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22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blogtrimun.net/wp-content/uploads/2015/01/cach-tri-mun-trung-ca-don-gian-1-blogtrimun.net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268" y="4516098"/>
            <a:ext cx="3164732" cy="234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550" y="601905"/>
            <a:ext cx="11367641" cy="458714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vi-VN" sz="4400" dirty="0"/>
              <a:t> 	</a:t>
            </a:r>
            <a:r>
              <a:rPr lang="de-DE" sz="4400" dirty="0"/>
              <a:t> </a:t>
            </a: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Tính nhiệt lượng cần cung cấp cho 20 kg nước đá ở 0</a:t>
            </a:r>
            <a:r>
              <a:rPr lang="de-DE" sz="4400" baseline="30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C  </a:t>
            </a:r>
            <a:r>
              <a:rPr lang="vi-VN" sz="4400" dirty="0">
                <a:latin typeface="Arial" panose="020B0604020202020204" pitchFamily="34" charset="0"/>
                <a:cs typeface="Arial" panose="020B0604020202020204" pitchFamily="34" charset="0"/>
              </a:rPr>
              <a:t>để hóa hơi hoàn toàn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ở 100</a:t>
            </a:r>
            <a:r>
              <a:rPr lang="en-US" sz="4400" baseline="30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4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Nhiệt nóng chảy riêng của nước đá là 3,4.10</a:t>
            </a:r>
            <a:r>
              <a:rPr lang="de-DE" sz="4400" baseline="300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 J/kg 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nhiệt dung riêng của nước là 4180 J/(kg.K),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Nhiệt hóa hơi riêng của nước là 2,3.10</a:t>
            </a:r>
            <a:r>
              <a:rPr lang="de-DE" sz="4400" baseline="300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 J/kg.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4400" dirty="0"/>
          </a:p>
          <a:p>
            <a:pPr marL="0" indent="0">
              <a:lnSpc>
                <a:spcPct val="150000"/>
              </a:lnSpc>
              <a:buNone/>
            </a:pPr>
            <a:endParaRPr lang="en-US" sz="4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12295" y="143178"/>
            <a:ext cx="1961005" cy="867289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sz="4400">
                <a:solidFill>
                  <a:schemeClr val="accent1">
                    <a:lumMod val="75000"/>
                  </a:schemeClr>
                </a:solidFill>
              </a:rPr>
              <a:t>VD 0</a:t>
            </a:r>
            <a:r>
              <a:rPr lang="en-US" sz="4400" dirty="0">
                <a:solidFill>
                  <a:schemeClr val="accent1">
                    <a:lumMod val="75000"/>
                  </a:schemeClr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680123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6014</TotalTime>
  <Words>364</Words>
  <Application>Microsoft Office PowerPoint</Application>
  <PresentationFormat>Widescreen</PresentationFormat>
  <Paragraphs>102</Paragraphs>
  <Slides>16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 Unicode MS</vt:lpstr>
      <vt:lpstr>Arial</vt:lpstr>
      <vt:lpstr>Calibri</vt:lpstr>
      <vt:lpstr>Calibri Light</vt:lpstr>
      <vt:lpstr>Symbol</vt:lpstr>
      <vt:lpstr>Times New Roman</vt:lpstr>
      <vt:lpstr>Office Theme</vt:lpstr>
      <vt:lpstr>SỰ CHUYỂN THỂ  CỦA CÁC CHẤT</vt:lpstr>
      <vt:lpstr>PowerPoint Presentation</vt:lpstr>
      <vt:lpstr>Sự nóng chảy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Nhiệt độ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thanh tu</dc:creator>
  <cp:lastModifiedBy>tu nguyen</cp:lastModifiedBy>
  <cp:revision>411</cp:revision>
  <dcterms:created xsi:type="dcterms:W3CDTF">2015-08-29T09:10:57Z</dcterms:created>
  <dcterms:modified xsi:type="dcterms:W3CDTF">2017-04-13T06:55:11Z</dcterms:modified>
</cp:coreProperties>
</file>